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299" r:id="rId4"/>
    <p:sldId id="260" r:id="rId5"/>
    <p:sldId id="258" r:id="rId6"/>
    <p:sldId id="261" r:id="rId7"/>
    <p:sldId id="263" r:id="rId8"/>
    <p:sldId id="262" r:id="rId9"/>
    <p:sldId id="264" r:id="rId10"/>
    <p:sldId id="265" r:id="rId11"/>
    <p:sldId id="268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6" r:id="rId20"/>
    <p:sldId id="277" r:id="rId21"/>
    <p:sldId id="278" r:id="rId22"/>
    <p:sldId id="274" r:id="rId23"/>
    <p:sldId id="275" r:id="rId24"/>
    <p:sldId id="279" r:id="rId25"/>
    <p:sldId id="280" r:id="rId26"/>
    <p:sldId id="281" r:id="rId27"/>
    <p:sldId id="282" r:id="rId28"/>
    <p:sldId id="285" r:id="rId29"/>
    <p:sldId id="286" r:id="rId30"/>
    <p:sldId id="287" r:id="rId31"/>
    <p:sldId id="288" r:id="rId32"/>
    <p:sldId id="283" r:id="rId33"/>
    <p:sldId id="289" r:id="rId34"/>
    <p:sldId id="290" r:id="rId35"/>
    <p:sldId id="291" r:id="rId36"/>
    <p:sldId id="292" r:id="rId37"/>
    <p:sldId id="293" r:id="rId38"/>
    <p:sldId id="284" r:id="rId39"/>
    <p:sldId id="294" r:id="rId40"/>
    <p:sldId id="296" r:id="rId41"/>
    <p:sldId id="297" r:id="rId42"/>
    <p:sldId id="310" r:id="rId43"/>
    <p:sldId id="311" r:id="rId44"/>
    <p:sldId id="312" r:id="rId45"/>
    <p:sldId id="314" r:id="rId46"/>
    <p:sldId id="313" r:id="rId47"/>
    <p:sldId id="316" r:id="rId48"/>
    <p:sldId id="315" r:id="rId49"/>
    <p:sldId id="302" r:id="rId50"/>
    <p:sldId id="303" r:id="rId51"/>
    <p:sldId id="304" r:id="rId52"/>
    <p:sldId id="305" r:id="rId53"/>
    <p:sldId id="306" r:id="rId54"/>
    <p:sldId id="300" r:id="rId55"/>
    <p:sldId id="309" r:id="rId56"/>
    <p:sldId id="308" r:id="rId57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87"/>
    <p:restoredTop sz="94637"/>
  </p:normalViewPr>
  <p:slideViewPr>
    <p:cSldViewPr snapToGrid="0" snapToObjects="1">
      <p:cViewPr varScale="1">
        <p:scale>
          <a:sx n="132" d="100"/>
          <a:sy n="132" d="100"/>
        </p:scale>
        <p:origin x="192" y="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jpg>
</file>

<file path=ppt/media/image13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blog/2018/10/09/introducing-volume-snapshot-alpha-for-kubernetes/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understanding-the-container-storage-interface-csi-ddbeb966a3b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chd.ws/hosted_files/kccnceu18/fb/CloudNativeCon%20EU%202018%20CSI%20Jie%20Yu.pdf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tainer-storage-interface/spec" TargetMode="External"/><Relationship Id="rId2" Type="http://schemas.openxmlformats.org/officeDocument/2006/relationships/hyperlink" Target="https://kubernetes-csi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_AzGv3Lm7A" TargetMode="External"/><Relationship Id="rId4" Type="http://schemas.openxmlformats.org/officeDocument/2006/relationships/hyperlink" Target="https://www.youtube.com/watch?v=ktwY1anKN58" TargetMode="Externa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4V-4yPSfN3U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99" b="145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pl-PL" sz="800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Understanding Kubernetes Storage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r>
              <a:rPr lang="pl-PL" sz="280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Pointer to </a:t>
            </a:r>
            <a:r>
              <a:rPr lang="pl-PL" sz="4000" dirty="0" err="1">
                <a:solidFill>
                  <a:schemeClr val="bg1"/>
                </a:solidFill>
              </a:rPr>
              <a:t>physical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storage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Binds</a:t>
            </a:r>
            <a:r>
              <a:rPr lang="pl-PL" sz="4000" dirty="0">
                <a:solidFill>
                  <a:schemeClr val="bg1"/>
                </a:solidFill>
              </a:rPr>
              <a:t> to single PVC.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Created</a:t>
            </a:r>
            <a:r>
              <a:rPr lang="pl-PL" sz="4000" dirty="0">
                <a:solidFill>
                  <a:schemeClr val="bg1"/>
                </a:solidFill>
              </a:rPr>
              <a:t> by admin ("</a:t>
            </a:r>
            <a:r>
              <a:rPr lang="pl-PL" sz="4000" dirty="0" err="1">
                <a:solidFill>
                  <a:schemeClr val="bg1"/>
                </a:solidFill>
              </a:rPr>
              <a:t>pre-provisioning</a:t>
            </a:r>
            <a:r>
              <a:rPr lang="pl-PL" sz="4000" dirty="0">
                <a:solidFill>
                  <a:schemeClr val="bg1"/>
                </a:solidFill>
              </a:rPr>
              <a:t>").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Created</a:t>
            </a:r>
            <a:r>
              <a:rPr lang="pl-PL" sz="4000" dirty="0">
                <a:solidFill>
                  <a:schemeClr val="bg1"/>
                </a:solidFill>
              </a:rPr>
              <a:t> by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on </a:t>
            </a:r>
            <a:r>
              <a:rPr lang="pl-PL" sz="4000" dirty="0" err="1">
                <a:solidFill>
                  <a:schemeClr val="bg1"/>
                </a:solidFill>
              </a:rPr>
              <a:t>demand</a:t>
            </a:r>
            <a:r>
              <a:rPr lang="pl-PL" sz="4000" dirty="0">
                <a:solidFill>
                  <a:schemeClr val="bg1"/>
                </a:solidFill>
              </a:rPr>
              <a:t> ("</a:t>
            </a:r>
            <a:r>
              <a:rPr lang="pl-PL" sz="4000" dirty="0" err="1">
                <a:solidFill>
                  <a:schemeClr val="bg1"/>
                </a:solidFill>
              </a:rPr>
              <a:t>dynamic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provisioning</a:t>
            </a:r>
            <a:r>
              <a:rPr lang="pl-PL" sz="4000" dirty="0">
                <a:solidFill>
                  <a:schemeClr val="bg1"/>
                </a:solidFill>
              </a:rPr>
              <a:t>").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PersistentVolume</a:t>
            </a:r>
            <a:r>
              <a:rPr lang="pl-PL" dirty="0">
                <a:solidFill>
                  <a:schemeClr val="bg1"/>
                </a:solidFill>
              </a:rPr>
              <a:t> (PV) </a:t>
            </a:r>
          </a:p>
        </p:txBody>
      </p:sp>
    </p:spTree>
    <p:extLst>
      <p:ext uri="{BB962C8B-B14F-4D97-AF65-F5344CB8AC3E}">
        <p14:creationId xmlns:p14="http://schemas.microsoft.com/office/powerpoint/2010/main" val="32898452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Collection of </a:t>
            </a:r>
            <a:r>
              <a:rPr lang="pl-PL" sz="4000" dirty="0" err="1">
                <a:solidFill>
                  <a:schemeClr val="bg1"/>
                </a:solidFill>
              </a:rPr>
              <a:t>PersistentVolumes</a:t>
            </a:r>
            <a:r>
              <a:rPr lang="pl-PL" sz="4000" dirty="0">
                <a:solidFill>
                  <a:schemeClr val="bg1"/>
                </a:solidFill>
              </a:rPr>
              <a:t> with the same </a:t>
            </a:r>
            <a:r>
              <a:rPr lang="pl-PL" sz="4000" dirty="0" err="1">
                <a:solidFill>
                  <a:schemeClr val="bg1"/>
                </a:solidFill>
              </a:rPr>
              <a:t>characteristics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3600" dirty="0">
                <a:solidFill>
                  <a:schemeClr val="bg1"/>
                </a:solidFill>
              </a:rPr>
              <a:t>"Fast", "</a:t>
            </a:r>
            <a:r>
              <a:rPr lang="pl-PL" sz="3600" dirty="0" err="1">
                <a:solidFill>
                  <a:schemeClr val="bg1"/>
                </a:solidFill>
              </a:rPr>
              <a:t>Cheap</a:t>
            </a:r>
            <a:r>
              <a:rPr lang="pl-PL" sz="3600" dirty="0">
                <a:solidFill>
                  <a:schemeClr val="bg1"/>
                </a:solidFill>
              </a:rPr>
              <a:t>", "</a:t>
            </a:r>
            <a:r>
              <a:rPr lang="pl-PL" sz="3600" dirty="0" err="1">
                <a:solidFill>
                  <a:schemeClr val="bg1"/>
                </a:solidFill>
              </a:rPr>
              <a:t>Replicated</a:t>
            </a:r>
            <a:r>
              <a:rPr lang="pl-PL" sz="3600" dirty="0">
                <a:solidFill>
                  <a:schemeClr val="bg1"/>
                </a:solidFill>
              </a:rPr>
              <a:t>", ...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Parameters</a:t>
            </a:r>
            <a:r>
              <a:rPr lang="pl-PL" sz="4000" dirty="0">
                <a:solidFill>
                  <a:schemeClr val="bg1"/>
                </a:solidFill>
              </a:rPr>
              <a:t> for </a:t>
            </a:r>
            <a:r>
              <a:rPr lang="pl-PL" sz="4000" dirty="0" err="1">
                <a:solidFill>
                  <a:schemeClr val="bg1"/>
                </a:solidFill>
              </a:rPr>
              <a:t>dynamic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provisioning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Created</a:t>
            </a:r>
            <a:r>
              <a:rPr lang="pl-PL" sz="4000" dirty="0">
                <a:solidFill>
                  <a:schemeClr val="bg1"/>
                </a:solidFill>
              </a:rPr>
              <a:t> by admin. </a:t>
            </a:r>
            <a:r>
              <a:rPr lang="pl-PL" sz="4000" dirty="0" err="1">
                <a:solidFill>
                  <a:schemeClr val="bg1"/>
                </a:solidFill>
              </a:rPr>
              <a:t>Subject</a:t>
            </a:r>
            <a:r>
              <a:rPr lang="pl-PL" sz="4000" dirty="0">
                <a:solidFill>
                  <a:schemeClr val="bg1"/>
                </a:solidFill>
              </a:rPr>
              <a:t> of </a:t>
            </a:r>
            <a:r>
              <a:rPr lang="pl-PL" sz="4000" dirty="0" err="1">
                <a:solidFill>
                  <a:schemeClr val="bg1"/>
                </a:solidFill>
              </a:rPr>
              <a:t>quota</a:t>
            </a:r>
            <a:r>
              <a:rPr lang="pl-PL" sz="4000" dirty="0">
                <a:solidFill>
                  <a:schemeClr val="bg1"/>
                </a:solidFill>
              </a:rPr>
              <a:t> per </a:t>
            </a:r>
            <a:r>
              <a:rPr lang="pl-PL" sz="4000" dirty="0" err="1">
                <a:solidFill>
                  <a:schemeClr val="bg1"/>
                </a:solidFill>
              </a:rPr>
              <a:t>namespace</a:t>
            </a:r>
            <a:r>
              <a:rPr lang="pl-PL" sz="40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StorageClass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9935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</a:rPr>
              <a:t>Portable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across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clusters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3600" dirty="0">
                <a:solidFill>
                  <a:schemeClr val="bg1"/>
                </a:solidFill>
              </a:rPr>
              <a:t>Pod </a:t>
            </a:r>
          </a:p>
          <a:p>
            <a:pPr lvl="1"/>
            <a:r>
              <a:rPr lang="pl-PL" sz="3600" dirty="0" err="1">
                <a:solidFill>
                  <a:schemeClr val="bg1"/>
                </a:solidFill>
              </a:rPr>
              <a:t>PersistentVolumeClaim</a:t>
            </a:r>
            <a:r>
              <a:rPr lang="pl-PL" sz="3600" dirty="0">
                <a:solidFill>
                  <a:schemeClr val="bg1"/>
                </a:solidFill>
              </a:rPr>
              <a:t> (PVC)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Storage </a:t>
            </a:r>
            <a:r>
              <a:rPr lang="pl-PL" dirty="0" err="1">
                <a:solidFill>
                  <a:schemeClr val="bg1"/>
                </a:solidFill>
              </a:rPr>
              <a:t>Entities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Portability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53741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Not </a:t>
            </a:r>
            <a:r>
              <a:rPr lang="pl-PL" sz="4000" dirty="0" err="1">
                <a:solidFill>
                  <a:schemeClr val="bg1"/>
                </a:solidFill>
              </a:rPr>
              <a:t>portable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across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clusters</a:t>
            </a:r>
            <a:r>
              <a:rPr lang="pl-PL" sz="4000" dirty="0">
                <a:solidFill>
                  <a:schemeClr val="bg1"/>
                </a:solidFill>
              </a:rPr>
              <a:t>.</a:t>
            </a:r>
          </a:p>
          <a:p>
            <a:pPr lvl="1"/>
            <a:r>
              <a:rPr lang="pl-PL" sz="3600" dirty="0" err="1">
                <a:solidFill>
                  <a:schemeClr val="bg1"/>
                </a:solidFill>
              </a:rPr>
              <a:t>PersistentVolume</a:t>
            </a:r>
            <a:r>
              <a:rPr lang="pl-PL" sz="3600" dirty="0">
                <a:solidFill>
                  <a:schemeClr val="bg1"/>
                </a:solidFill>
              </a:rPr>
              <a:t> (PV) </a:t>
            </a:r>
          </a:p>
          <a:p>
            <a:pPr lvl="1"/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pl-PL" sz="3600" dirty="0">
                <a:solidFill>
                  <a:schemeClr val="bg1"/>
                </a:solidFill>
              </a:rPr>
              <a:t>Both </a:t>
            </a:r>
            <a:r>
              <a:rPr lang="pl-PL" sz="3600" dirty="0" err="1">
                <a:solidFill>
                  <a:schemeClr val="bg1"/>
                </a:solidFill>
              </a:rPr>
              <a:t>contain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details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about</a:t>
            </a:r>
            <a:r>
              <a:rPr lang="pl-PL" sz="3600" dirty="0">
                <a:solidFill>
                  <a:schemeClr val="bg1"/>
                </a:solidFill>
              </a:rPr>
              <a:t> the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: </a:t>
            </a:r>
          </a:p>
          <a:p>
            <a:pPr lvl="2"/>
            <a:r>
              <a:rPr lang="pl-PL" sz="3200" dirty="0">
                <a:solidFill>
                  <a:schemeClr val="bg1"/>
                </a:solidFill>
              </a:rPr>
              <a:t>Volume </a:t>
            </a:r>
            <a:r>
              <a:rPr lang="pl-PL" sz="3200" dirty="0" err="1">
                <a:solidFill>
                  <a:schemeClr val="bg1"/>
                </a:solidFill>
              </a:rPr>
              <a:t>plugin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sz="3200" dirty="0">
                <a:solidFill>
                  <a:schemeClr val="bg1"/>
                </a:solidFill>
              </a:rPr>
              <a:t>IP </a:t>
            </a:r>
            <a:r>
              <a:rPr lang="pl-PL" sz="3200" dirty="0" err="1">
                <a:solidFill>
                  <a:schemeClr val="bg1"/>
                </a:solidFill>
              </a:rPr>
              <a:t>addresses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storage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server</a:t>
            </a:r>
            <a:r>
              <a:rPr lang="pl-PL" sz="3200" dirty="0">
                <a:solidFill>
                  <a:schemeClr val="bg1"/>
                </a:solidFill>
              </a:rPr>
              <a:t>(s). </a:t>
            </a:r>
          </a:p>
          <a:p>
            <a:pPr lvl="2"/>
            <a:r>
              <a:rPr lang="pl-PL" sz="3200" dirty="0" err="1">
                <a:solidFill>
                  <a:schemeClr val="bg1"/>
                </a:solidFill>
              </a:rPr>
              <a:t>Paths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sz="3200" dirty="0" err="1">
                <a:solidFill>
                  <a:schemeClr val="bg1"/>
                </a:solidFill>
              </a:rPr>
              <a:t>Usernames</a:t>
            </a:r>
            <a:r>
              <a:rPr lang="pl-PL" sz="3200" dirty="0">
                <a:solidFill>
                  <a:schemeClr val="bg1"/>
                </a:solidFill>
              </a:rPr>
              <a:t> / </a:t>
            </a:r>
            <a:r>
              <a:rPr lang="pl-PL" sz="3200" dirty="0" err="1">
                <a:solidFill>
                  <a:schemeClr val="bg1"/>
                </a:solidFill>
              </a:rPr>
              <a:t>passwords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Storage </a:t>
            </a:r>
            <a:r>
              <a:rPr lang="pl-PL" dirty="0" err="1">
                <a:solidFill>
                  <a:schemeClr val="bg1"/>
                </a:solidFill>
              </a:rPr>
              <a:t>Entities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Portability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357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3AE78F-55D5-6842-AFA4-51966B2AA2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9628" r="-1" b="4338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 Pod</a:t>
            </a:r>
            <a:b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Step by Step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1786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Pod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mounts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into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(s)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754880"/>
            <a:ext cx="6309360" cy="193852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049676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=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request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17009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BE3AD7-9719-C243-AA08-484232D0E4D7}"/>
              </a:ext>
            </a:extLst>
          </p:cNvPr>
          <p:cNvSpPr txBox="1"/>
          <p:nvPr/>
        </p:nvSpPr>
        <p:spPr>
          <a:xfrm>
            <a:off x="6322038" y="2826497"/>
            <a:ext cx="5239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Give</a:t>
            </a:r>
            <a:r>
              <a:rPr lang="pl-PL" sz="2000" dirty="0">
                <a:solidFill>
                  <a:schemeClr val="bg1"/>
                </a:solidFill>
              </a:rPr>
              <a:t> me 1 </a:t>
            </a:r>
            <a:r>
              <a:rPr lang="pl-PL" sz="2000" dirty="0" err="1">
                <a:solidFill>
                  <a:schemeClr val="bg1"/>
                </a:solidFill>
              </a:rPr>
              <a:t>GiB</a:t>
            </a:r>
            <a:r>
              <a:rPr lang="pl-PL" sz="2000" dirty="0">
                <a:solidFill>
                  <a:schemeClr val="bg1"/>
                </a:solidFill>
              </a:rPr>
              <a:t> of </a:t>
            </a:r>
            <a:r>
              <a:rPr lang="pl-PL" sz="2000" dirty="0" err="1">
                <a:solidFill>
                  <a:schemeClr val="bg1"/>
                </a:solidFill>
              </a:rPr>
              <a:t>storage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That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is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mountable</a:t>
            </a:r>
            <a:r>
              <a:rPr lang="pl-PL" sz="2000" dirty="0">
                <a:solidFill>
                  <a:schemeClr val="bg1"/>
                </a:solidFill>
              </a:rPr>
              <a:t> to single pod as </a:t>
            </a:r>
            <a:r>
              <a:rPr lang="pl-PL" sz="2000" dirty="0" err="1">
                <a:solidFill>
                  <a:schemeClr val="bg1"/>
                </a:solidFill>
              </a:rPr>
              <a:t>read</a:t>
            </a:r>
            <a:r>
              <a:rPr lang="pl-PL" sz="2000" dirty="0">
                <a:solidFill>
                  <a:schemeClr val="bg1"/>
                </a:solidFill>
              </a:rPr>
              <a:t>/</a:t>
            </a:r>
            <a:r>
              <a:rPr lang="pl-PL" sz="2000" dirty="0" err="1">
                <a:solidFill>
                  <a:schemeClr val="bg1"/>
                </a:solidFill>
              </a:rPr>
              <a:t>write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"And I </a:t>
            </a:r>
            <a:r>
              <a:rPr lang="pl-PL" sz="2000" dirty="0" err="1">
                <a:solidFill>
                  <a:schemeClr val="bg1"/>
                </a:solidFill>
              </a:rPr>
              <a:t>don't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really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care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about</a:t>
            </a:r>
            <a:r>
              <a:rPr lang="pl-PL" sz="2000" dirty="0">
                <a:solidFill>
                  <a:schemeClr val="bg1"/>
                </a:solidFill>
              </a:rPr>
              <a:t> the </a:t>
            </a:r>
            <a:r>
              <a:rPr lang="pl-PL" sz="2000" dirty="0" err="1">
                <a:solidFill>
                  <a:schemeClr val="bg1"/>
                </a:solidFill>
              </a:rPr>
              <a:t>rest</a:t>
            </a:r>
            <a:r>
              <a:rPr lang="pl-PL" sz="2000" dirty="0">
                <a:solidFill>
                  <a:schemeClr val="bg1"/>
                </a:solidFill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115561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PersistentVolumeClaim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182880" y="2210944"/>
            <a:ext cx="11777472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</a:rPr>
              <a:t>$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$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       MODES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1Gi                  RWO                                standard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027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424731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hostPath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mnt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/data"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3641216"/>
            <a:ext cx="6309360" cy="34556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315200" y="3336340"/>
            <a:ext cx="371351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where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belongs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38757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424731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hostPath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mnt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/data"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3944878"/>
            <a:ext cx="6309360" cy="55396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51192" y="3960252"/>
            <a:ext cx="2886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Size</a:t>
            </a:r>
            <a:r>
              <a:rPr lang="pl-PL" sz="2800" dirty="0">
                <a:solidFill>
                  <a:schemeClr val="bg1"/>
                </a:solidFill>
              </a:rPr>
              <a:t> of the Volume</a:t>
            </a:r>
          </a:p>
        </p:txBody>
      </p:sp>
    </p:spTree>
    <p:extLst>
      <p:ext uri="{BB962C8B-B14F-4D97-AF65-F5344CB8AC3E}">
        <p14:creationId xmlns:p14="http://schemas.microsoft.com/office/powerpoint/2010/main" val="340372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whoami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8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424731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hostPath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mnt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/data"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502662"/>
            <a:ext cx="6309360" cy="55396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51192" y="3960252"/>
            <a:ext cx="3554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Access </a:t>
            </a:r>
            <a:r>
              <a:rPr lang="pl-PL" sz="2800" dirty="0" err="1">
                <a:solidFill>
                  <a:schemeClr val="bg1"/>
                </a:solidFill>
              </a:rPr>
              <a:t>modes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that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supports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2464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424731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hostPath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mnt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/data"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5033014"/>
            <a:ext cx="6309360" cy="34880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51192" y="3690284"/>
            <a:ext cx="48440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What</a:t>
            </a:r>
            <a:r>
              <a:rPr lang="pl-PL" sz="2800" dirty="0">
                <a:solidFill>
                  <a:schemeClr val="bg1"/>
                </a:solidFill>
              </a:rPr>
              <a:t> to do </a:t>
            </a:r>
            <a:r>
              <a:rPr lang="pl-PL" sz="2800" dirty="0" err="1">
                <a:solidFill>
                  <a:schemeClr val="bg1"/>
                </a:solidFill>
              </a:rPr>
              <a:t>when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</a:p>
          <a:p>
            <a:r>
              <a:rPr lang="pl-PL" sz="2800" dirty="0">
                <a:solidFill>
                  <a:schemeClr val="bg1"/>
                </a:solidFill>
              </a:rPr>
              <a:t>not </a:t>
            </a:r>
            <a:r>
              <a:rPr lang="pl-PL" sz="2800" dirty="0" err="1">
                <a:solidFill>
                  <a:schemeClr val="bg1"/>
                </a:solidFill>
              </a:rPr>
              <a:t>needed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longer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  <a:r>
              <a:rPr lang="pl-PL" sz="2800" dirty="0" err="1">
                <a:solidFill>
                  <a:schemeClr val="bg1"/>
                </a:solidFill>
              </a:rPr>
              <a:t>Options</a:t>
            </a:r>
            <a:r>
              <a:rPr lang="pl-PL" sz="28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Recycle</a:t>
            </a:r>
            <a:r>
              <a:rPr lang="pl-PL" sz="2800" dirty="0">
                <a:solidFill>
                  <a:schemeClr val="bg1"/>
                </a:solidFill>
              </a:rPr>
              <a:t> (</a:t>
            </a:r>
            <a:r>
              <a:rPr lang="pl-PL" sz="2800" dirty="0" err="1">
                <a:solidFill>
                  <a:schemeClr val="bg1"/>
                </a:solidFill>
              </a:rPr>
              <a:t>deprecated</a:t>
            </a:r>
            <a:r>
              <a:rPr lang="pl-PL" sz="2800" dirty="0">
                <a:solidFill>
                  <a:schemeClr val="bg1"/>
                </a:solidFill>
              </a:rPr>
              <a:t>),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Retain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Delete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0387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424731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hostPath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mnt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/data"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5303520"/>
            <a:ext cx="6309360" cy="63353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B0083-582B-6B4B-B9A3-8C2C586F129C}"/>
              </a:ext>
            </a:extLst>
          </p:cNvPr>
          <p:cNvSpPr txBox="1"/>
          <p:nvPr/>
        </p:nvSpPr>
        <p:spPr>
          <a:xfrm>
            <a:off x="7269480" y="5303520"/>
            <a:ext cx="281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Pointer to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0C75-D96A-AF47-A3F7-222ECE7028D3}"/>
              </a:ext>
            </a:extLst>
          </p:cNvPr>
          <p:cNvSpPr txBox="1"/>
          <p:nvPr/>
        </p:nvSpPr>
        <p:spPr>
          <a:xfrm>
            <a:off x="778509" y="6078458"/>
            <a:ext cx="9180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AWS EBS, </a:t>
            </a:r>
            <a:r>
              <a:rPr lang="pl-PL" dirty="0" err="1">
                <a:solidFill>
                  <a:schemeClr val="bg1"/>
                </a:solidFill>
              </a:rPr>
              <a:t>Azure</a:t>
            </a:r>
            <a:r>
              <a:rPr lang="pl-PL" dirty="0">
                <a:solidFill>
                  <a:schemeClr val="bg1"/>
                </a:solidFill>
              </a:rPr>
              <a:t> DD, </a:t>
            </a:r>
            <a:r>
              <a:rPr lang="pl-PL" dirty="0" err="1">
                <a:solidFill>
                  <a:schemeClr val="bg1"/>
                </a:solidFill>
              </a:rPr>
              <a:t>Ceph</a:t>
            </a:r>
            <a:r>
              <a:rPr lang="pl-PL" dirty="0">
                <a:solidFill>
                  <a:schemeClr val="bg1"/>
                </a:solidFill>
              </a:rPr>
              <a:t> FS &amp; RBD, CSI, FC, </a:t>
            </a:r>
            <a:r>
              <a:rPr lang="pl-PL" dirty="0" err="1">
                <a:solidFill>
                  <a:schemeClr val="bg1"/>
                </a:solidFill>
              </a:rPr>
              <a:t>Flex</a:t>
            </a:r>
            <a:r>
              <a:rPr lang="pl-PL" dirty="0">
                <a:solidFill>
                  <a:schemeClr val="bg1"/>
                </a:solidFill>
              </a:rPr>
              <a:t>, GCE PD, </a:t>
            </a:r>
            <a:r>
              <a:rPr lang="pl-PL" dirty="0" err="1">
                <a:solidFill>
                  <a:schemeClr val="bg1"/>
                </a:solidFill>
              </a:rPr>
              <a:t>Gluster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iSCSI</a:t>
            </a:r>
            <a:r>
              <a:rPr lang="pl-PL" dirty="0">
                <a:solidFill>
                  <a:schemeClr val="bg1"/>
                </a:solidFill>
              </a:rPr>
              <a:t>, NFS, </a:t>
            </a:r>
            <a:r>
              <a:rPr lang="pl-PL" dirty="0" err="1">
                <a:solidFill>
                  <a:schemeClr val="bg1"/>
                </a:solidFill>
              </a:rPr>
              <a:t>OpenStack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Cinder</a:t>
            </a:r>
            <a:r>
              <a:rPr lang="pl-PL" dirty="0">
                <a:solidFill>
                  <a:schemeClr val="bg1"/>
                </a:solidFill>
              </a:rPr>
              <a:t>, </a:t>
            </a:r>
          </a:p>
          <a:p>
            <a:r>
              <a:rPr lang="pl-PL" dirty="0" err="1">
                <a:solidFill>
                  <a:schemeClr val="bg1"/>
                </a:solidFill>
              </a:rPr>
              <a:t>Photon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Quobyte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StorageOS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vSphere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1655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97526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Collection of </a:t>
            </a:r>
            <a:r>
              <a:rPr lang="pl-PL" sz="2800" dirty="0" err="1">
                <a:solidFill>
                  <a:schemeClr val="bg1"/>
                </a:solidFill>
              </a:rPr>
              <a:t>PersistentVolumes</a:t>
            </a:r>
            <a:r>
              <a:rPr lang="pl-PL" sz="2800" dirty="0">
                <a:solidFill>
                  <a:schemeClr val="bg1"/>
                </a:solidFill>
              </a:rPr>
              <a:t> with the same </a:t>
            </a:r>
            <a:r>
              <a:rPr lang="pl-PL" sz="2800" dirty="0" err="1">
                <a:solidFill>
                  <a:schemeClr val="bg1"/>
                </a:solidFill>
              </a:rPr>
              <a:t>characteristics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Usually</a:t>
            </a:r>
            <a:r>
              <a:rPr lang="pl-PL" sz="2800" dirty="0">
                <a:solidFill>
                  <a:schemeClr val="bg1"/>
                </a:solidFill>
              </a:rPr>
              <a:t> admin </a:t>
            </a:r>
            <a:r>
              <a:rPr lang="pl-PL" sz="2800" dirty="0" err="1">
                <a:solidFill>
                  <a:schemeClr val="bg1"/>
                </a:solidFill>
              </a:rPr>
              <a:t>territory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Global, not </a:t>
            </a:r>
            <a:r>
              <a:rPr lang="pl-PL" sz="2800" dirty="0" err="1">
                <a:solidFill>
                  <a:schemeClr val="bg1"/>
                </a:solidFill>
              </a:rPr>
              <a:t>namespaced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52545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32256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Who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dynamically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hardcoded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plugin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external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CSI driver.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27532" y="2840895"/>
            <a:ext cx="8817864" cy="32293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183459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1491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Parameters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dynamic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provisioning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Depend</a:t>
            </a:r>
            <a:r>
              <a:rPr lang="pl-PL" sz="2800" dirty="0">
                <a:solidFill>
                  <a:schemeClr val="bg1"/>
                </a:solidFill>
              </a:rPr>
              <a:t> on the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691286"/>
            <a:ext cx="8817864" cy="86077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4751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85135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One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in the </a:t>
            </a:r>
            <a:r>
              <a:rPr lang="pl-PL" sz="2800" dirty="0" err="1">
                <a:solidFill>
                  <a:schemeClr val="bg1"/>
                </a:solidFill>
              </a:rPr>
              <a:t>cluster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PVC </a:t>
            </a:r>
            <a:r>
              <a:rPr lang="pl-PL" sz="2800" dirty="0" err="1">
                <a:solidFill>
                  <a:schemeClr val="bg1"/>
                </a:solidFill>
              </a:rPr>
              <a:t>without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gets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 one.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120897"/>
            <a:ext cx="8817864" cy="57327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776608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8678" y="3109853"/>
            <a:ext cx="6783302" cy="2889114"/>
          </a:xfrm>
        </p:spPr>
        <p:txBody>
          <a:bodyPr anchor="b">
            <a:normAutofit/>
          </a:bodyPr>
          <a:lstStyle/>
          <a:p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PersistentVolume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 lifecycle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38719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Provisioning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2828D0A4-9422-574D-A7E1-59020185D27C}"/>
              </a:ext>
            </a:extLst>
          </p:cNvPr>
          <p:cNvSpPr/>
          <p:nvPr/>
        </p:nvSpPr>
        <p:spPr>
          <a:xfrm>
            <a:off x="1426464" y="1690688"/>
            <a:ext cx="1143000" cy="1060704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Admin</a:t>
            </a:r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id="{1B72BE6E-9928-3D4E-82BA-D0F066E16DD6}"/>
              </a:ext>
            </a:extLst>
          </p:cNvPr>
          <p:cNvSpPr/>
          <p:nvPr/>
        </p:nvSpPr>
        <p:spPr>
          <a:xfrm>
            <a:off x="1426464" y="5053584"/>
            <a:ext cx="1060704" cy="1060704"/>
          </a:xfrm>
          <a:prstGeom prst="smileyFac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User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B1A6F92-965B-5245-97D0-944AB5656C16}"/>
              </a:ext>
            </a:extLst>
          </p:cNvPr>
          <p:cNvSpPr/>
          <p:nvPr/>
        </p:nvSpPr>
        <p:spPr>
          <a:xfrm>
            <a:off x="4069080" y="3451860"/>
            <a:ext cx="1898904" cy="837248"/>
          </a:xfrm>
          <a:prstGeom prst="roundRect">
            <a:avLst/>
          </a:prstGeom>
          <a:solidFill>
            <a:srgbClr val="FF2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 Class</a:t>
            </a:r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1247F10-2FEC-F54A-939F-371F44FE4607}"/>
              </a:ext>
            </a:extLst>
          </p:cNvPr>
          <p:cNvSpPr/>
          <p:nvPr/>
        </p:nvSpPr>
        <p:spPr>
          <a:xfrm>
            <a:off x="7808976" y="1690688"/>
            <a:ext cx="2386584" cy="1014984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44A32807-416E-094D-AB7B-7E49FCB3D936}"/>
              </a:ext>
            </a:extLst>
          </p:cNvPr>
          <p:cNvSpPr/>
          <p:nvPr/>
        </p:nvSpPr>
        <p:spPr>
          <a:xfrm>
            <a:off x="8430768" y="3420428"/>
            <a:ext cx="1143000" cy="8686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</a:t>
            </a:r>
            <a:endParaRPr lang="pl-PL" dirty="0"/>
          </a:p>
          <a:p>
            <a:pPr algn="ctr"/>
            <a:r>
              <a:rPr lang="pl-PL" dirty="0"/>
              <a:t>Volume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29D46D-B39F-214C-A733-FDA07F9A33BA}"/>
              </a:ext>
            </a:extLst>
          </p:cNvPr>
          <p:cNvSpPr/>
          <p:nvPr/>
        </p:nvSpPr>
        <p:spPr>
          <a:xfrm>
            <a:off x="7731252" y="5167312"/>
            <a:ext cx="2542032" cy="8503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PersistentVolumeClaim</a:t>
            </a:r>
            <a:endParaRPr lang="pl-PL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FB475-7F40-9349-B88D-323F8E6ACD2B}"/>
              </a:ext>
            </a:extLst>
          </p:cNvPr>
          <p:cNvCxnSpPr>
            <a:cxnSpLocks/>
            <a:stCxn id="10" idx="2"/>
            <a:endCxn id="13" idx="1"/>
          </p:cNvCxnSpPr>
          <p:nvPr/>
        </p:nvCxnSpPr>
        <p:spPr>
          <a:xfrm>
            <a:off x="5018532" y="4289108"/>
            <a:ext cx="2712720" cy="1303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6A8D4-CDC6-FB47-99BA-4E2D23AB4BC4}"/>
              </a:ext>
            </a:extLst>
          </p:cNvPr>
          <p:cNvCxnSpPr>
            <a:cxnSpLocks/>
            <a:stCxn id="10" idx="0"/>
            <a:endCxn id="11" idx="2"/>
          </p:cNvCxnSpPr>
          <p:nvPr/>
        </p:nvCxnSpPr>
        <p:spPr>
          <a:xfrm flipV="1">
            <a:off x="5018532" y="2198180"/>
            <a:ext cx="2790444" cy="12536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8B83DC-250D-2E4A-B88C-56EAB537A603}"/>
              </a:ext>
            </a:extLst>
          </p:cNvPr>
          <p:cNvCxnSpPr>
            <a:cxnSpLocks/>
            <a:stCxn id="10" idx="3"/>
            <a:endCxn id="12" idx="2"/>
          </p:cNvCxnSpPr>
          <p:nvPr/>
        </p:nvCxnSpPr>
        <p:spPr>
          <a:xfrm flipV="1">
            <a:off x="5967984" y="3854768"/>
            <a:ext cx="2462784" cy="157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88F6CB0-CBC3-FB49-B577-B09298414F25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V="1">
            <a:off x="9002268" y="2705672"/>
            <a:ext cx="0" cy="7147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E73EB1-E99D-1348-BA3D-EAB35CDB820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>
            <a:off x="9002268" y="4289108"/>
            <a:ext cx="0" cy="878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F5B0D44-2865-834C-8B55-EE2AF83B793C}"/>
              </a:ext>
            </a:extLst>
          </p:cNvPr>
          <p:cNvCxnSpPr>
            <a:cxnSpLocks/>
            <a:stCxn id="9" idx="6"/>
            <a:endCxn id="13" idx="1"/>
          </p:cNvCxnSpPr>
          <p:nvPr/>
        </p:nvCxnSpPr>
        <p:spPr>
          <a:xfrm>
            <a:off x="2487168" y="5583936"/>
            <a:ext cx="5244084" cy="85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D58D2FB-AFE7-5540-8681-5F580B5039BD}"/>
              </a:ext>
            </a:extLst>
          </p:cNvPr>
          <p:cNvCxnSpPr>
            <a:cxnSpLocks/>
            <a:stCxn id="6" idx="6"/>
            <a:endCxn id="10" idx="0"/>
          </p:cNvCxnSpPr>
          <p:nvPr/>
        </p:nvCxnSpPr>
        <p:spPr>
          <a:xfrm>
            <a:off x="2569464" y="2221040"/>
            <a:ext cx="2449068" cy="1230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1691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– Manual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Provisioning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2828D0A4-9422-574D-A7E1-59020185D27C}"/>
              </a:ext>
            </a:extLst>
          </p:cNvPr>
          <p:cNvSpPr/>
          <p:nvPr/>
        </p:nvSpPr>
        <p:spPr>
          <a:xfrm>
            <a:off x="1426464" y="1690688"/>
            <a:ext cx="1143000" cy="1060704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Admin</a:t>
            </a:r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id="{1B72BE6E-9928-3D4E-82BA-D0F066E16DD6}"/>
              </a:ext>
            </a:extLst>
          </p:cNvPr>
          <p:cNvSpPr/>
          <p:nvPr/>
        </p:nvSpPr>
        <p:spPr>
          <a:xfrm>
            <a:off x="1426464" y="5053584"/>
            <a:ext cx="1060704" cy="1060704"/>
          </a:xfrm>
          <a:prstGeom prst="smileyFac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User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B1A6F92-965B-5245-97D0-944AB5656C16}"/>
              </a:ext>
            </a:extLst>
          </p:cNvPr>
          <p:cNvSpPr/>
          <p:nvPr/>
        </p:nvSpPr>
        <p:spPr>
          <a:xfrm>
            <a:off x="4069080" y="3451860"/>
            <a:ext cx="1898904" cy="837248"/>
          </a:xfrm>
          <a:prstGeom prst="roundRect">
            <a:avLst/>
          </a:prstGeom>
          <a:solidFill>
            <a:srgbClr val="FF2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 Class</a:t>
            </a:r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1247F10-2FEC-F54A-939F-371F44FE4607}"/>
              </a:ext>
            </a:extLst>
          </p:cNvPr>
          <p:cNvSpPr/>
          <p:nvPr/>
        </p:nvSpPr>
        <p:spPr>
          <a:xfrm>
            <a:off x="7808976" y="1690688"/>
            <a:ext cx="2386584" cy="1014984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44A32807-416E-094D-AB7B-7E49FCB3D936}"/>
              </a:ext>
            </a:extLst>
          </p:cNvPr>
          <p:cNvSpPr/>
          <p:nvPr/>
        </p:nvSpPr>
        <p:spPr>
          <a:xfrm>
            <a:off x="8430768" y="3420428"/>
            <a:ext cx="1143000" cy="8686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</a:t>
            </a:r>
            <a:endParaRPr lang="pl-PL" dirty="0"/>
          </a:p>
          <a:p>
            <a:pPr algn="ctr"/>
            <a:r>
              <a:rPr lang="pl-PL" dirty="0"/>
              <a:t>Volume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29D46D-B39F-214C-A733-FDA07F9A33BA}"/>
              </a:ext>
            </a:extLst>
          </p:cNvPr>
          <p:cNvSpPr/>
          <p:nvPr/>
        </p:nvSpPr>
        <p:spPr>
          <a:xfrm>
            <a:off x="7731252" y="5167312"/>
            <a:ext cx="2542032" cy="8503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PersistentVolumeClaim</a:t>
            </a:r>
            <a:endParaRPr lang="pl-PL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FB475-7F40-9349-B88D-323F8E6ACD2B}"/>
              </a:ext>
            </a:extLst>
          </p:cNvPr>
          <p:cNvCxnSpPr>
            <a:cxnSpLocks/>
            <a:stCxn id="10" idx="2"/>
            <a:endCxn id="13" idx="1"/>
          </p:cNvCxnSpPr>
          <p:nvPr/>
        </p:nvCxnSpPr>
        <p:spPr>
          <a:xfrm>
            <a:off x="5018532" y="4289108"/>
            <a:ext cx="2712720" cy="1303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6A8D4-CDC6-FB47-99BA-4E2D23AB4BC4}"/>
              </a:ext>
            </a:extLst>
          </p:cNvPr>
          <p:cNvCxnSpPr>
            <a:cxnSpLocks/>
            <a:stCxn id="10" idx="0"/>
            <a:endCxn id="11" idx="2"/>
          </p:cNvCxnSpPr>
          <p:nvPr/>
        </p:nvCxnSpPr>
        <p:spPr>
          <a:xfrm flipV="1">
            <a:off x="5018532" y="2198180"/>
            <a:ext cx="2790444" cy="12536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8B83DC-250D-2E4A-B88C-56EAB537A603}"/>
              </a:ext>
            </a:extLst>
          </p:cNvPr>
          <p:cNvCxnSpPr>
            <a:cxnSpLocks/>
            <a:stCxn id="10" idx="3"/>
            <a:endCxn id="12" idx="2"/>
          </p:cNvCxnSpPr>
          <p:nvPr/>
        </p:nvCxnSpPr>
        <p:spPr>
          <a:xfrm flipV="1">
            <a:off x="5967984" y="3854768"/>
            <a:ext cx="2462784" cy="157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88F6CB0-CBC3-FB49-B577-B09298414F25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V="1">
            <a:off x="9002268" y="2705672"/>
            <a:ext cx="0" cy="7147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E73EB1-E99D-1348-BA3D-EAB35CDB820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>
            <a:off x="9002268" y="4289108"/>
            <a:ext cx="0" cy="878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F5B0D44-2865-834C-8B55-EE2AF83B793C}"/>
              </a:ext>
            </a:extLst>
          </p:cNvPr>
          <p:cNvCxnSpPr>
            <a:cxnSpLocks/>
            <a:stCxn id="9" idx="6"/>
            <a:endCxn id="13" idx="1"/>
          </p:cNvCxnSpPr>
          <p:nvPr/>
        </p:nvCxnSpPr>
        <p:spPr>
          <a:xfrm>
            <a:off x="2487168" y="5583936"/>
            <a:ext cx="5244084" cy="85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D58D2FB-AFE7-5540-8681-5F580B5039BD}"/>
              </a:ext>
            </a:extLst>
          </p:cNvPr>
          <p:cNvCxnSpPr>
            <a:cxnSpLocks/>
            <a:stCxn id="6" idx="6"/>
            <a:endCxn id="10" idx="0"/>
          </p:cNvCxnSpPr>
          <p:nvPr/>
        </p:nvCxnSpPr>
        <p:spPr>
          <a:xfrm>
            <a:off x="2569464" y="2221040"/>
            <a:ext cx="2449068" cy="1230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72905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Entities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Lifecycle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Applications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Interface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MythBusters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Smiley Face 5">
            <a:extLst>
              <a:ext uri="{FF2B5EF4-FFF2-40B4-BE49-F238E27FC236}">
                <a16:creationId xmlns:a16="http://schemas.microsoft.com/office/drawing/2014/main" id="{2828D0A4-9422-574D-A7E1-59020185D27C}"/>
              </a:ext>
            </a:extLst>
          </p:cNvPr>
          <p:cNvSpPr/>
          <p:nvPr/>
        </p:nvSpPr>
        <p:spPr>
          <a:xfrm>
            <a:off x="1426464" y="1690688"/>
            <a:ext cx="1143000" cy="1060704"/>
          </a:xfrm>
          <a:prstGeom prst="smileyFac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Admin</a:t>
            </a:r>
          </a:p>
        </p:txBody>
      </p:sp>
      <p:sp>
        <p:nvSpPr>
          <p:cNvPr id="9" name="Smiley Face 8">
            <a:extLst>
              <a:ext uri="{FF2B5EF4-FFF2-40B4-BE49-F238E27FC236}">
                <a16:creationId xmlns:a16="http://schemas.microsoft.com/office/drawing/2014/main" id="{1B72BE6E-9928-3D4E-82BA-D0F066E16DD6}"/>
              </a:ext>
            </a:extLst>
          </p:cNvPr>
          <p:cNvSpPr/>
          <p:nvPr/>
        </p:nvSpPr>
        <p:spPr>
          <a:xfrm>
            <a:off x="1426464" y="5053584"/>
            <a:ext cx="1060704" cy="1060704"/>
          </a:xfrm>
          <a:prstGeom prst="smileyFace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User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B1A6F92-965B-5245-97D0-944AB5656C16}"/>
              </a:ext>
            </a:extLst>
          </p:cNvPr>
          <p:cNvSpPr/>
          <p:nvPr/>
        </p:nvSpPr>
        <p:spPr>
          <a:xfrm>
            <a:off x="4069080" y="3451860"/>
            <a:ext cx="1898904" cy="837248"/>
          </a:xfrm>
          <a:prstGeom prst="roundRect">
            <a:avLst/>
          </a:prstGeom>
          <a:solidFill>
            <a:srgbClr val="FF26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 Class</a:t>
            </a:r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1247F10-2FEC-F54A-939F-371F44FE4607}"/>
              </a:ext>
            </a:extLst>
          </p:cNvPr>
          <p:cNvSpPr/>
          <p:nvPr/>
        </p:nvSpPr>
        <p:spPr>
          <a:xfrm>
            <a:off x="7808976" y="1690688"/>
            <a:ext cx="2386584" cy="1014984"/>
          </a:xfrm>
          <a:prstGeom prst="can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Storage</a:t>
            </a: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44A32807-416E-094D-AB7B-7E49FCB3D936}"/>
              </a:ext>
            </a:extLst>
          </p:cNvPr>
          <p:cNvSpPr/>
          <p:nvPr/>
        </p:nvSpPr>
        <p:spPr>
          <a:xfrm>
            <a:off x="8430768" y="3420428"/>
            <a:ext cx="1143000" cy="868680"/>
          </a:xfrm>
          <a:prstGeom prst="can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</a:t>
            </a:r>
            <a:endParaRPr lang="pl-PL" dirty="0"/>
          </a:p>
          <a:p>
            <a:pPr algn="ctr"/>
            <a:r>
              <a:rPr lang="pl-PL" dirty="0"/>
              <a:t>Volume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5A29D46D-B39F-214C-A733-FDA07F9A33BA}"/>
              </a:ext>
            </a:extLst>
          </p:cNvPr>
          <p:cNvSpPr/>
          <p:nvPr/>
        </p:nvSpPr>
        <p:spPr>
          <a:xfrm>
            <a:off x="7731252" y="5167312"/>
            <a:ext cx="2542032" cy="85039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 err="1"/>
              <a:t>PersistentVolumeClaim</a:t>
            </a:r>
            <a:endParaRPr lang="pl-PL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CFFB475-7F40-9349-B88D-323F8E6ACD2B}"/>
              </a:ext>
            </a:extLst>
          </p:cNvPr>
          <p:cNvCxnSpPr>
            <a:cxnSpLocks/>
            <a:stCxn id="10" idx="2"/>
            <a:endCxn id="13" idx="1"/>
          </p:cNvCxnSpPr>
          <p:nvPr/>
        </p:nvCxnSpPr>
        <p:spPr>
          <a:xfrm>
            <a:off x="5018532" y="4289108"/>
            <a:ext cx="2712720" cy="13034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A16A8D4-CDC6-FB47-99BA-4E2D23AB4BC4}"/>
              </a:ext>
            </a:extLst>
          </p:cNvPr>
          <p:cNvCxnSpPr>
            <a:cxnSpLocks/>
            <a:stCxn id="10" idx="0"/>
            <a:endCxn id="11" idx="2"/>
          </p:cNvCxnSpPr>
          <p:nvPr/>
        </p:nvCxnSpPr>
        <p:spPr>
          <a:xfrm flipV="1">
            <a:off x="5018532" y="2198180"/>
            <a:ext cx="2790444" cy="125368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F8B83DC-250D-2E4A-B88C-56EAB537A603}"/>
              </a:ext>
            </a:extLst>
          </p:cNvPr>
          <p:cNvCxnSpPr>
            <a:cxnSpLocks/>
            <a:stCxn id="10" idx="3"/>
            <a:endCxn id="12" idx="2"/>
          </p:cNvCxnSpPr>
          <p:nvPr/>
        </p:nvCxnSpPr>
        <p:spPr>
          <a:xfrm flipV="1">
            <a:off x="5967984" y="3854768"/>
            <a:ext cx="2462784" cy="1571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88F6CB0-CBC3-FB49-B577-B09298414F25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V="1">
            <a:off x="9002268" y="2705672"/>
            <a:ext cx="0" cy="7147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E73EB1-E99D-1348-BA3D-EAB35CDB8209}"/>
              </a:ext>
            </a:extLst>
          </p:cNvPr>
          <p:cNvCxnSpPr>
            <a:stCxn id="12" idx="3"/>
            <a:endCxn id="13" idx="0"/>
          </p:cNvCxnSpPr>
          <p:nvPr/>
        </p:nvCxnSpPr>
        <p:spPr>
          <a:xfrm>
            <a:off x="9002268" y="4289108"/>
            <a:ext cx="0" cy="8782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F5B0D44-2865-834C-8B55-EE2AF83B793C}"/>
              </a:ext>
            </a:extLst>
          </p:cNvPr>
          <p:cNvCxnSpPr>
            <a:cxnSpLocks/>
            <a:stCxn id="9" idx="6"/>
            <a:endCxn id="13" idx="1"/>
          </p:cNvCxnSpPr>
          <p:nvPr/>
        </p:nvCxnSpPr>
        <p:spPr>
          <a:xfrm>
            <a:off x="2487168" y="5583936"/>
            <a:ext cx="5244084" cy="85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D58D2FB-AFE7-5540-8681-5F580B5039BD}"/>
              </a:ext>
            </a:extLst>
          </p:cNvPr>
          <p:cNvCxnSpPr>
            <a:cxnSpLocks/>
            <a:stCxn id="6" idx="6"/>
            <a:endCxn id="10" idx="0"/>
          </p:cNvCxnSpPr>
          <p:nvPr/>
        </p:nvCxnSpPr>
        <p:spPr>
          <a:xfrm>
            <a:off x="2569464" y="2221040"/>
            <a:ext cx="2449068" cy="12308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88CFDEF-924B-A940-8533-551B9DBAC46E}"/>
              </a:ext>
            </a:extLst>
          </p:cNvPr>
          <p:cNvCxnSpPr>
            <a:cxnSpLocks/>
          </p:cNvCxnSpPr>
          <p:nvPr/>
        </p:nvCxnSpPr>
        <p:spPr>
          <a:xfrm>
            <a:off x="7342632" y="5053584"/>
            <a:ext cx="3422904" cy="1060704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D218AB5-FB0A-9841-995F-8554F64AA5A4}"/>
              </a:ext>
            </a:extLst>
          </p:cNvPr>
          <p:cNvCxnSpPr>
            <a:cxnSpLocks/>
          </p:cNvCxnSpPr>
          <p:nvPr/>
        </p:nvCxnSpPr>
        <p:spPr>
          <a:xfrm flipV="1">
            <a:off x="7360920" y="5019580"/>
            <a:ext cx="3319272" cy="1189196"/>
          </a:xfrm>
          <a:prstGeom prst="line">
            <a:avLst/>
          </a:prstGeom>
          <a:ln w="127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393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PVC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deleted</a:t>
            </a:r>
            <a:r>
              <a:rPr lang="pl-PL" dirty="0">
                <a:solidFill>
                  <a:schemeClr val="bg1"/>
                </a:solidFill>
              </a:rPr>
              <a:t>: </a:t>
            </a:r>
            <a:r>
              <a:rPr lang="pl-PL" dirty="0" err="1">
                <a:solidFill>
                  <a:schemeClr val="bg1"/>
                </a:solidFill>
              </a:rPr>
              <a:t>persistentVolumeReclaimPolicy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executed</a:t>
            </a:r>
            <a:r>
              <a:rPr lang="pl-PL" dirty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Recycle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deprecated</a:t>
            </a:r>
            <a:r>
              <a:rPr lang="pl-PL" dirty="0">
                <a:solidFill>
                  <a:schemeClr val="bg1"/>
                </a:solidFill>
              </a:rPr>
              <a:t>): </a:t>
            </a:r>
          </a:p>
          <a:p>
            <a:pPr lvl="2"/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data from the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removed</a:t>
            </a:r>
            <a:r>
              <a:rPr lang="pl-PL" dirty="0">
                <a:solidFill>
                  <a:schemeClr val="bg1"/>
                </a:solidFill>
              </a:rPr>
              <a:t> ("</a:t>
            </a:r>
            <a:r>
              <a:rPr lang="pl-PL" dirty="0" err="1">
                <a:solidFill>
                  <a:schemeClr val="bg1"/>
                </a:solidFill>
              </a:rPr>
              <a:t>rm</a:t>
            </a:r>
            <a:r>
              <a:rPr lang="pl-PL" dirty="0">
                <a:solidFill>
                  <a:schemeClr val="bg1"/>
                </a:solidFill>
              </a:rPr>
              <a:t> -</a:t>
            </a:r>
            <a:r>
              <a:rPr lang="pl-PL" dirty="0" err="1">
                <a:solidFill>
                  <a:schemeClr val="bg1"/>
                </a:solidFill>
              </a:rPr>
              <a:t>rf</a:t>
            </a:r>
            <a:r>
              <a:rPr lang="pl-PL" dirty="0">
                <a:solidFill>
                  <a:schemeClr val="bg1"/>
                </a:solidFill>
              </a:rPr>
              <a:t> *").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PV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Available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PVCs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Delete</a:t>
            </a:r>
            <a:r>
              <a:rPr lang="pl-PL" dirty="0">
                <a:solidFill>
                  <a:schemeClr val="bg1"/>
                </a:solidFill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deleted</a:t>
            </a:r>
            <a:r>
              <a:rPr lang="pl-PL" dirty="0">
                <a:solidFill>
                  <a:schemeClr val="bg1"/>
                </a:solidFill>
              </a:rPr>
              <a:t> in the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backend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PV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deleted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dirty="0" err="1">
                <a:solidFill>
                  <a:schemeClr val="bg1"/>
                </a:solidFill>
              </a:rPr>
              <a:t>Usually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dynamically-provisioned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volumes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Retain</a:t>
            </a:r>
            <a:r>
              <a:rPr lang="pl-PL" dirty="0">
                <a:solidFill>
                  <a:schemeClr val="bg1"/>
                </a:solidFill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PV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kept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Released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No PVC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bind to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</a:rPr>
              <a:t>Admin </a:t>
            </a:r>
            <a:r>
              <a:rPr lang="pl-PL" dirty="0" err="1">
                <a:solidFill>
                  <a:schemeClr val="bg1"/>
                </a:solidFill>
              </a:rPr>
              <a:t>should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manually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prune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volumes</a:t>
            </a:r>
            <a:r>
              <a:rPr lang="pl-PL" dirty="0">
                <a:solidFill>
                  <a:schemeClr val="bg1"/>
                </a:solidFill>
              </a:rPr>
              <a:t>. In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cases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user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can't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access</a:t>
            </a:r>
            <a:r>
              <a:rPr lang="pl-PL" dirty="0">
                <a:solidFill>
                  <a:schemeClr val="bg1"/>
                </a:solidFill>
              </a:rPr>
              <a:t> the data!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12816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Stateful applications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6620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Runs</a:t>
            </a:r>
            <a:r>
              <a:rPr lang="pl-PL" dirty="0">
                <a:solidFill>
                  <a:schemeClr val="bg1"/>
                </a:solidFill>
              </a:rPr>
              <a:t> X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of a single Pod </a:t>
            </a:r>
            <a:r>
              <a:rPr lang="pl-PL" dirty="0" err="1">
                <a:solidFill>
                  <a:schemeClr val="bg1"/>
                </a:solidFill>
              </a:rPr>
              <a:t>template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a pod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deleted</a:t>
            </a:r>
            <a:r>
              <a:rPr lang="pl-PL" dirty="0">
                <a:solidFill>
                  <a:schemeClr val="bg1"/>
                </a:solidFill>
              </a:rPr>
              <a:t>, Deployment </a:t>
            </a:r>
            <a:r>
              <a:rPr lang="pl-PL" dirty="0" err="1">
                <a:solidFill>
                  <a:schemeClr val="bg1"/>
                </a:solidFill>
              </a:rPr>
              <a:t>automatically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creates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one. </a:t>
            </a:r>
          </a:p>
          <a:p>
            <a:r>
              <a:rPr lang="pl-PL" dirty="0">
                <a:solidFill>
                  <a:schemeClr val="bg1"/>
                </a:solidFill>
              </a:rPr>
              <a:t>Scalable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&amp; down. </a:t>
            </a:r>
          </a:p>
          <a:p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share</a:t>
            </a:r>
            <a:r>
              <a:rPr lang="pl-PL" dirty="0">
                <a:solidFill>
                  <a:schemeClr val="bg1"/>
                </a:solidFill>
              </a:rPr>
              <a:t> the same PVC!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91772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32276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4F14E4-E548-9441-9EFC-E398F736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757839"/>
            <a:ext cx="9665183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24105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8919501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504"/>
            <a:ext cx="10515600" cy="831184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48866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189A61-2F3E-0E4A-9195-7B62CF444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93" y="967145"/>
            <a:ext cx="969559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D21B9-BD72-F146-B119-D4610113449B}"/>
              </a:ext>
            </a:extLst>
          </p:cNvPr>
          <p:cNvSpPr txBox="1"/>
          <p:nvPr/>
        </p:nvSpPr>
        <p:spPr>
          <a:xfrm>
            <a:off x="886877" y="5426522"/>
            <a:ext cx="96955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All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three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overwrite</a:t>
            </a:r>
            <a:r>
              <a:rPr lang="pl-PL" sz="2800" dirty="0">
                <a:solidFill>
                  <a:schemeClr val="bg1"/>
                </a:solidFill>
              </a:rPr>
              <a:t> data of </a:t>
            </a:r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Most </a:t>
            </a:r>
            <a:r>
              <a:rPr lang="pl-PL" sz="2800" dirty="0" err="1">
                <a:solidFill>
                  <a:schemeClr val="bg1"/>
                </a:solidFill>
              </a:rPr>
              <a:t>applications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crash</a:t>
            </a:r>
            <a:r>
              <a:rPr lang="pl-PL" sz="2800" dirty="0">
                <a:solidFill>
                  <a:schemeClr val="bg1"/>
                </a:solidFill>
              </a:rPr>
              <a:t> / </a:t>
            </a:r>
            <a:r>
              <a:rPr lang="pl-PL" sz="2800" dirty="0" err="1">
                <a:solidFill>
                  <a:schemeClr val="bg1"/>
                </a:solidFill>
              </a:rPr>
              <a:t>refuse</a:t>
            </a:r>
            <a:r>
              <a:rPr lang="pl-PL" sz="2800" dirty="0">
                <a:solidFill>
                  <a:schemeClr val="bg1"/>
                </a:solidFill>
              </a:rPr>
              <a:t> to </a:t>
            </a:r>
            <a:r>
              <a:rPr lang="pl-PL" sz="2800" dirty="0" err="1">
                <a:solidFill>
                  <a:schemeClr val="bg1"/>
                </a:solidFill>
              </a:rPr>
              <a:t>work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572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Runs</a:t>
            </a:r>
            <a:r>
              <a:rPr lang="pl-PL" dirty="0">
                <a:solidFill>
                  <a:schemeClr val="bg1"/>
                </a:solidFill>
              </a:rPr>
              <a:t> X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of a single Pod </a:t>
            </a:r>
            <a:r>
              <a:rPr lang="pl-PL" dirty="0" err="1">
                <a:solidFill>
                  <a:schemeClr val="bg1"/>
                </a:solidFill>
              </a:rPr>
              <a:t>template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pod </a:t>
            </a:r>
            <a:r>
              <a:rPr lang="pl-PL" dirty="0" err="1">
                <a:solidFill>
                  <a:schemeClr val="bg1"/>
                </a:solidFill>
              </a:rPr>
              <a:t>gets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own</a:t>
            </a:r>
            <a:r>
              <a:rPr lang="pl-PL" dirty="0">
                <a:solidFill>
                  <a:schemeClr val="bg1"/>
                </a:solidFill>
              </a:rPr>
              <a:t> PVC(s) from a PVC </a:t>
            </a:r>
            <a:r>
              <a:rPr lang="pl-PL" dirty="0" err="1">
                <a:solidFill>
                  <a:schemeClr val="bg1"/>
                </a:solidFill>
              </a:rPr>
              <a:t>template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a pod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deleted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StatefulSet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automatically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creates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new</a:t>
            </a:r>
            <a:r>
              <a:rPr lang="pl-PL" dirty="0">
                <a:solidFill>
                  <a:schemeClr val="bg1"/>
                </a:solidFill>
              </a:rPr>
              <a:t> one.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pod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stable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identity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</a:rPr>
              <a:t>Scalable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&amp; down.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883771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357C9F-1ADC-4B44-83F4-D5D6A5FCC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20" y="1353566"/>
            <a:ext cx="8747720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733B-81A0-094B-B743-EEBC482C14B4}"/>
              </a:ext>
            </a:extLst>
          </p:cNvPr>
          <p:cNvSpPr txBox="1"/>
          <p:nvPr/>
        </p:nvSpPr>
        <p:spPr>
          <a:xfrm>
            <a:off x="887020" y="5751576"/>
            <a:ext cx="8826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The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must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aware</a:t>
            </a:r>
            <a:r>
              <a:rPr lang="pl-PL" sz="2800" dirty="0">
                <a:solidFill>
                  <a:schemeClr val="bg1"/>
                </a:solidFill>
              </a:rPr>
              <a:t> of the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StatefulSet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members</a:t>
            </a:r>
            <a:r>
              <a:rPr lang="pl-PL" sz="28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C9A29-20EC-FD4C-9ABC-5A84CF41A289}"/>
              </a:ext>
            </a:extLst>
          </p:cNvPr>
          <p:cNvSpPr txBox="1"/>
          <p:nvPr/>
        </p:nvSpPr>
        <p:spPr>
          <a:xfrm>
            <a:off x="838200" y="6338986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91016194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B311-A3D6-114E-9487-3C4F5B347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features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545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Unused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local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disks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be </a:t>
            </a:r>
            <a:r>
              <a:rPr lang="pl-PL" sz="3200" dirty="0" err="1">
                <a:solidFill>
                  <a:schemeClr val="bg1"/>
                </a:solidFill>
              </a:rPr>
              <a:t>used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PVs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3200" dirty="0">
                <a:solidFill>
                  <a:schemeClr val="bg1"/>
                </a:solidFill>
              </a:rPr>
              <a:t>Extra </a:t>
            </a:r>
            <a:r>
              <a:rPr lang="pl-PL" sz="3200" dirty="0" err="1">
                <a:solidFill>
                  <a:schemeClr val="bg1"/>
                </a:solidFill>
              </a:rPr>
              <a:t>speed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3200" dirty="0">
                <a:solidFill>
                  <a:schemeClr val="bg1"/>
                </a:solidFill>
              </a:rPr>
              <a:t>Lower </a:t>
            </a:r>
            <a:r>
              <a:rPr lang="pl-PL" sz="3200" dirty="0" err="1">
                <a:solidFill>
                  <a:schemeClr val="bg1"/>
                </a:solidFill>
              </a:rPr>
              <a:t>reliability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3200" dirty="0">
                <a:solidFill>
                  <a:schemeClr val="bg1"/>
                </a:solidFill>
              </a:rPr>
              <a:t>No pod </a:t>
            </a:r>
            <a:r>
              <a:rPr lang="pl-PL" sz="3200" dirty="0" err="1">
                <a:solidFill>
                  <a:schemeClr val="bg1"/>
                </a:solidFill>
              </a:rPr>
              <a:t>scheduling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flexibility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LocalVolumes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4282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storage</a:t>
            </a:r>
            <a:endParaRPr lang="pl-PL" sz="50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expansion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supported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Offline.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Online (</a:t>
            </a:r>
            <a:r>
              <a:rPr lang="pl-PL" sz="2800" dirty="0" err="1">
                <a:solidFill>
                  <a:schemeClr val="bg1"/>
                </a:solidFill>
              </a:rPr>
              <a:t>alpha</a:t>
            </a:r>
            <a:r>
              <a:rPr lang="pl-PL" sz="2800" dirty="0">
                <a:solidFill>
                  <a:schemeClr val="bg1"/>
                </a:solidFill>
              </a:rPr>
              <a:t>).</a:t>
            </a: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Resize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12430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Alpha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</a:rPr>
              <a:t>Part of CSI.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take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snapshot</a:t>
            </a:r>
            <a:r>
              <a:rPr lang="pl-PL" sz="3200" dirty="0">
                <a:solidFill>
                  <a:schemeClr val="bg1"/>
                </a:solidFill>
              </a:rPr>
              <a:t> of PVC. </a:t>
            </a:r>
          </a:p>
          <a:p>
            <a:r>
              <a:rPr lang="pl-PL" sz="3200" dirty="0">
                <a:solidFill>
                  <a:schemeClr val="bg1"/>
                </a:solidFill>
              </a:rPr>
              <a:t>PVC </a:t>
            </a:r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be </a:t>
            </a:r>
            <a:r>
              <a:rPr lang="pl-PL" sz="3200" dirty="0" err="1">
                <a:solidFill>
                  <a:schemeClr val="bg1"/>
                </a:solidFill>
              </a:rPr>
              <a:t>provisioned</a:t>
            </a:r>
            <a:r>
              <a:rPr lang="pl-PL" sz="3200" dirty="0">
                <a:solidFill>
                  <a:schemeClr val="bg1"/>
                </a:solidFill>
              </a:rPr>
              <a:t> from a </a:t>
            </a:r>
            <a:r>
              <a:rPr lang="pl-PL" sz="3200" dirty="0" err="1">
                <a:solidFill>
                  <a:schemeClr val="bg1"/>
                </a:solidFill>
              </a:rPr>
              <a:t>snapshot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https://kubernetes.io/blog/2018/10/09/introducing-volume-snapshot-alpha-for-kubernetes/</a:t>
            </a:r>
            <a:endParaRPr lang="en-US" sz="28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Snapshots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7257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FD91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4F5DF6-CB2C-9D48-8910-0047E8AA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860" y="1123527"/>
            <a:ext cx="3308045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9184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=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Storage Interface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88B80D-F499-0948-B5F3-0EC5A13A7C4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Interface (CSI)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initiative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unify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interface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Orchestrator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Systems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Docker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swarm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foundry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etc.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single CSI for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vendor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guaranteed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7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84376D-9053-2745-A9A8-375E42BA3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382863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6AA83-19A4-6A4F-BF13-835B46687C3E}"/>
              </a:ext>
            </a:extLst>
          </p:cNvPr>
          <p:cNvSpPr txBox="1"/>
          <p:nvPr/>
        </p:nvSpPr>
        <p:spPr>
          <a:xfrm>
            <a:off x="1012571" y="6381549"/>
            <a:ext cx="1034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https://medium.com/google-cloud/understanding-the-container-storage-interface-csi-ddbeb966a3b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210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problems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EA58C-2ED7-2C40-82B5-2D905F6F4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development </a:t>
            </a:r>
            <a:r>
              <a:rPr lang="pl-PL" dirty="0" err="1">
                <a:solidFill>
                  <a:schemeClr val="bg1"/>
                </a:solidFill>
              </a:rPr>
              <a:t>coupled</a:t>
            </a:r>
            <a:r>
              <a:rPr lang="pl-PL" dirty="0">
                <a:solidFill>
                  <a:schemeClr val="bg1"/>
                </a:solidFill>
              </a:rPr>
              <a:t> and dependent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community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responsible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testing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maintaining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Bugs in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full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privileges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kubelet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kube</a:t>
            </a:r>
            <a:r>
              <a:rPr lang="pl-PL" dirty="0">
                <a:solidFill>
                  <a:schemeClr val="bg1"/>
                </a:solidFill>
              </a:rPr>
              <a:t>-</a:t>
            </a:r>
            <a:r>
              <a:rPr lang="pl-PL" dirty="0" err="1">
                <a:solidFill>
                  <a:schemeClr val="bg1"/>
                </a:solidFill>
              </a:rPr>
              <a:t>controller</a:t>
            </a:r>
            <a:r>
              <a:rPr lang="pl-PL" dirty="0">
                <a:solidFill>
                  <a:schemeClr val="bg1"/>
                </a:solidFill>
              </a:rPr>
              <a:t>-manager).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code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available</a:t>
            </a:r>
            <a:r>
              <a:rPr lang="pl-PL" dirty="0">
                <a:solidFill>
                  <a:schemeClr val="bg1"/>
                </a:solidFill>
              </a:rPr>
              <a:t> – open-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br>
              <a:rPr lang="pl-PL" dirty="0">
                <a:solidFill>
                  <a:schemeClr val="bg1"/>
                </a:solidFill>
              </a:rPr>
            </a:b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1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D56E56-84FF-1C49-BD3B-8A29120A4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463958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concept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CD6CD-EB33-7141-8DAF-E3A1167E8921}"/>
              </a:ext>
            </a:extLst>
          </p:cNvPr>
          <p:cNvSpPr txBox="1"/>
          <p:nvPr/>
        </p:nvSpPr>
        <p:spPr>
          <a:xfrm>
            <a:off x="1734924" y="6492875"/>
            <a:ext cx="418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 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CloudNativeCon EU 2018 CSI Jie Yu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3466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exmaple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A8F5A-216A-9A48-A27F-52750EDEE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5192E-5963-DF40-98FF-71B0AD2E46E2}"/>
              </a:ext>
            </a:extLst>
          </p:cNvPr>
          <p:cNvSpPr txBox="1"/>
          <p:nvPr/>
        </p:nvSpPr>
        <p:spPr>
          <a:xfrm>
            <a:off x="349718" y="2431633"/>
            <a:ext cx="11492564" cy="313932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fast-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csi-driver.example.com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pd-ssd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mysecret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provisioner-secret-namespace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mynamespace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0E0CE-9C13-F34D-BA2D-6EADDF7EE223}"/>
              </a:ext>
            </a:extLst>
          </p:cNvPr>
          <p:cNvSpPr/>
          <p:nvPr/>
        </p:nvSpPr>
        <p:spPr>
          <a:xfrm>
            <a:off x="349717" y="2810578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6821E-1E11-3246-B3DF-1D34BD7F28F0}"/>
              </a:ext>
            </a:extLst>
          </p:cNvPr>
          <p:cNvSpPr/>
          <p:nvPr/>
        </p:nvSpPr>
        <p:spPr>
          <a:xfrm>
            <a:off x="349717" y="3803975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46517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– materials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A2BDD-2600-1C45-8FFF-1F4E0AFAD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Webpage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https://kubernetes-csi.github.io/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Specification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https://github.com/container-storage-interface/spec</a:t>
            </a:r>
            <a:r>
              <a:rPr lang="pl-PL" dirty="0">
                <a:solidFill>
                  <a:schemeClr val="accent4"/>
                </a:solidFill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Great </a:t>
            </a:r>
            <a:r>
              <a:rPr lang="pl-PL" dirty="0" err="1">
                <a:solidFill>
                  <a:schemeClr val="bg1"/>
                </a:solidFill>
              </a:rPr>
              <a:t>talks</a:t>
            </a:r>
            <a:r>
              <a:rPr lang="pl-PL" dirty="0">
                <a:solidFill>
                  <a:schemeClr val="bg1"/>
                </a:solidFill>
              </a:rPr>
              <a:t>: </a:t>
            </a:r>
            <a:endParaRPr lang="pl-PL" u="sng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Interface: Present and Future - Jie Yu</a:t>
            </a: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 for Kubernetes</a:t>
            </a:r>
          </a:p>
        </p:txBody>
      </p:sp>
    </p:spTree>
    <p:extLst>
      <p:ext uri="{BB962C8B-B14F-4D97-AF65-F5344CB8AC3E}">
        <p14:creationId xmlns:p14="http://schemas.microsoft.com/office/powerpoint/2010/main" val="355734566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EF7841-D76F-534F-B402-5C929CFC4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4"/>
            <a:ext cx="10905066" cy="46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014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stateless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Cleared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exit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must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stateless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74819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>
                <a:hlinkClick r:id="rId2"/>
              </a:rPr>
              <a:t>https://www.youtube.com/watch?v=4V-4yPSfN3U</a:t>
            </a:r>
            <a:endParaRPr lang="pl-PL" dirty="0"/>
          </a:p>
          <a:p>
            <a:pPr marL="0" indent="0">
              <a:buNone/>
            </a:pPr>
            <a:r>
              <a:rPr lang="pl-PL" dirty="0" err="1"/>
              <a:t>Benchmarking</a:t>
            </a:r>
            <a:r>
              <a:rPr lang="pl-PL" dirty="0"/>
              <a:t> </a:t>
            </a:r>
            <a:r>
              <a:rPr lang="pl-PL" dirty="0" err="1"/>
              <a:t>Cloud</a:t>
            </a:r>
            <a:r>
              <a:rPr lang="pl-PL" dirty="0"/>
              <a:t> Native Storage - Josh </a:t>
            </a:r>
            <a:r>
              <a:rPr lang="pl-PL" dirty="0" err="1"/>
              <a:t>Berkus</a:t>
            </a:r>
            <a:r>
              <a:rPr lang="pl-PL" dirty="0"/>
              <a:t>, Red </a:t>
            </a:r>
            <a:r>
              <a:rPr lang="pl-PL" dirty="0" err="1"/>
              <a:t>Hat</a:t>
            </a:r>
            <a:r>
              <a:rPr lang="pl-PL" dirty="0"/>
              <a:t> – </a:t>
            </a:r>
            <a:r>
              <a:rPr lang="pl-PL" dirty="0" err="1"/>
              <a:t>KubeCon</a:t>
            </a:r>
            <a:r>
              <a:rPr lang="pl-PL" dirty="0"/>
              <a:t> Europe 2019 </a:t>
            </a:r>
          </a:p>
          <a:p>
            <a:r>
              <a:rPr lang="pl-PL" dirty="0" err="1"/>
              <a:t>hostPath</a:t>
            </a:r>
            <a:r>
              <a:rPr lang="pl-PL" dirty="0"/>
              <a:t> and </a:t>
            </a:r>
            <a:r>
              <a:rPr lang="pl-PL" dirty="0" err="1"/>
              <a:t>Local</a:t>
            </a:r>
            <a:r>
              <a:rPr lang="pl-PL" dirty="0"/>
              <a:t> Volume as fast as </a:t>
            </a:r>
            <a:r>
              <a:rPr lang="pl-PL" dirty="0" err="1"/>
              <a:t>Local</a:t>
            </a:r>
            <a:r>
              <a:rPr lang="pl-PL" dirty="0"/>
              <a:t> Volume </a:t>
            </a:r>
          </a:p>
          <a:p>
            <a:r>
              <a:rPr lang="pl-PL" dirty="0" err="1"/>
              <a:t>Perf</a:t>
            </a:r>
            <a:r>
              <a:rPr lang="pl-PL" dirty="0"/>
              <a:t> </a:t>
            </a:r>
            <a:r>
              <a:rPr lang="pl-PL" dirty="0" err="1"/>
              <a:t>depends</a:t>
            </a:r>
            <a:r>
              <a:rPr lang="pl-PL" dirty="0"/>
              <a:t> on </a:t>
            </a:r>
            <a:r>
              <a:rPr lang="pl-PL" dirty="0" err="1"/>
              <a:t>cloud</a:t>
            </a:r>
            <a:r>
              <a:rPr lang="pl-PL" dirty="0"/>
              <a:t> </a:t>
            </a:r>
            <a:r>
              <a:rPr lang="pl-PL" dirty="0" err="1"/>
              <a:t>provider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Writes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2250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3: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on k8s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86760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DB on k8s</a:t>
            </a:r>
          </a:p>
        </p:txBody>
      </p:sp>
    </p:spTree>
    <p:extLst>
      <p:ext uri="{BB962C8B-B14F-4D97-AF65-F5344CB8AC3E}">
        <p14:creationId xmlns:p14="http://schemas.microsoft.com/office/powerpoint/2010/main" val="140416259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Database in Pod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397031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apps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/v1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Pod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spec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image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mysql:5.6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env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MYSQL_ROOT_PASSWORD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ports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containerPort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3306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1387B6-741D-FF4E-9569-4EFA569EEB5C}"/>
              </a:ext>
            </a:extLst>
          </p:cNvPr>
          <p:cNvSpPr txBox="1"/>
          <p:nvPr/>
        </p:nvSpPr>
        <p:spPr>
          <a:xfrm>
            <a:off x="7808976" y="3198317"/>
            <a:ext cx="349647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ends</a:t>
            </a:r>
            <a:endParaRPr lang="pl-PL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851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6010F10-0863-B543-B40D-40889B67D5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 Storage Entities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6245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Mounts </a:t>
            </a:r>
            <a:r>
              <a:rPr lang="en-US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PersistentVolumeClaim</a:t>
            </a: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into container(s)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445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</a:rPr>
              <a:t>Application </a:t>
            </a:r>
            <a:r>
              <a:rPr lang="pl-PL" sz="4000" dirty="0" err="1">
                <a:solidFill>
                  <a:schemeClr val="bg1"/>
                </a:solidFill>
              </a:rPr>
              <a:t>request</a:t>
            </a:r>
            <a:r>
              <a:rPr lang="pl-PL" sz="4000" dirty="0">
                <a:solidFill>
                  <a:schemeClr val="bg1"/>
                </a:solidFill>
              </a:rPr>
              <a:t> for </a:t>
            </a:r>
            <a:r>
              <a:rPr lang="pl-PL" sz="4000" dirty="0" err="1">
                <a:solidFill>
                  <a:schemeClr val="bg1"/>
                </a:solidFill>
              </a:rPr>
              <a:t>storage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Created</a:t>
            </a:r>
            <a:r>
              <a:rPr lang="pl-PL" sz="4000" dirty="0">
                <a:solidFill>
                  <a:schemeClr val="bg1"/>
                </a:solidFill>
              </a:rPr>
              <a:t> by </a:t>
            </a:r>
            <a:r>
              <a:rPr lang="pl-PL" sz="4000" dirty="0" err="1">
                <a:solidFill>
                  <a:schemeClr val="bg1"/>
                </a:solidFill>
              </a:rPr>
              <a:t>user</a:t>
            </a:r>
            <a:r>
              <a:rPr lang="pl-PL" sz="4000" dirty="0">
                <a:solidFill>
                  <a:schemeClr val="bg1"/>
                </a:solidFill>
              </a:rPr>
              <a:t> / </a:t>
            </a:r>
            <a:r>
              <a:rPr lang="pl-PL" sz="4000" dirty="0" err="1">
                <a:solidFill>
                  <a:schemeClr val="bg1"/>
                </a:solidFill>
              </a:rPr>
              <a:t>devops</a:t>
            </a:r>
            <a:r>
              <a:rPr lang="pl-PL" sz="4000" dirty="0">
                <a:solidFill>
                  <a:schemeClr val="bg1"/>
                </a:solidFill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Binds</a:t>
            </a:r>
            <a:r>
              <a:rPr lang="pl-PL" sz="4000" dirty="0">
                <a:solidFill>
                  <a:schemeClr val="bg1"/>
                </a:solidFill>
              </a:rPr>
              <a:t> to single PV. </a:t>
            </a:r>
          </a:p>
          <a:p>
            <a:r>
              <a:rPr lang="pl-PL" sz="4000" dirty="0" err="1">
                <a:solidFill>
                  <a:schemeClr val="bg1"/>
                </a:solidFill>
              </a:rPr>
              <a:t>Usable</a:t>
            </a:r>
            <a:r>
              <a:rPr lang="pl-PL" sz="4000" dirty="0">
                <a:solidFill>
                  <a:schemeClr val="bg1"/>
                </a:solidFill>
              </a:rPr>
              <a:t> in </a:t>
            </a:r>
            <a:r>
              <a:rPr lang="pl-PL" sz="4000" dirty="0" err="1">
                <a:solidFill>
                  <a:schemeClr val="bg1"/>
                </a:solidFill>
              </a:rPr>
              <a:t>Pods</a:t>
            </a:r>
            <a:r>
              <a:rPr lang="pl-PL" sz="4000" dirty="0">
                <a:solidFill>
                  <a:schemeClr val="bg1"/>
                </a:solidFill>
              </a:rPr>
              <a:t>.</a:t>
            </a: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PersistentVolumeClaim</a:t>
            </a:r>
            <a:r>
              <a:rPr lang="pl-PL" dirty="0">
                <a:solidFill>
                  <a:schemeClr val="bg1"/>
                </a:solidFill>
              </a:rPr>
              <a:t> (PVC) </a:t>
            </a:r>
          </a:p>
        </p:txBody>
      </p:sp>
    </p:spTree>
    <p:extLst>
      <p:ext uri="{BB962C8B-B14F-4D97-AF65-F5344CB8AC3E}">
        <p14:creationId xmlns:p14="http://schemas.microsoft.com/office/powerpoint/2010/main" val="2572436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1734</Words>
  <Application>Microsoft Macintosh PowerPoint</Application>
  <PresentationFormat>Widescreen</PresentationFormat>
  <Paragraphs>376</Paragraphs>
  <Slides>56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Understanding Kubernetes Storage</vt:lpstr>
      <vt:lpstr>whoami</vt:lpstr>
      <vt:lpstr>Agenda</vt:lpstr>
      <vt:lpstr>github.com/mateuszdyminski/storage</vt:lpstr>
      <vt:lpstr>PowerPoint Presentation</vt:lpstr>
      <vt:lpstr>Database in Pod</vt:lpstr>
      <vt:lpstr>Kubernetes Storage Entities</vt:lpstr>
      <vt:lpstr>Pod</vt:lpstr>
      <vt:lpstr>PersistentVolumeClaim (PVC) </vt:lpstr>
      <vt:lpstr>PersistentVolume (PV) </vt:lpstr>
      <vt:lpstr>StorageClass</vt:lpstr>
      <vt:lpstr>Kubernetes Storage Entities Portability</vt:lpstr>
      <vt:lpstr>Kubernetes Storage Entities Portability</vt:lpstr>
      <vt:lpstr>Stateful Pod Step by Step</vt:lpstr>
      <vt:lpstr>Pod mounts PersistentVolumeClaim into container(s)</vt:lpstr>
      <vt:lpstr>PersistentVolumeClaim = request for storage</vt:lpstr>
      <vt:lpstr>PersistentVolumeClaim</vt:lpstr>
      <vt:lpstr>PersistentVolume</vt:lpstr>
      <vt:lpstr>PersistentVolume</vt:lpstr>
      <vt:lpstr>PersistentVolume</vt:lpstr>
      <vt:lpstr>PersistentVolume</vt:lpstr>
      <vt:lpstr>PersistentVolume</vt:lpstr>
      <vt:lpstr>StorageClass</vt:lpstr>
      <vt:lpstr>StorageClass</vt:lpstr>
      <vt:lpstr>StorageClass</vt:lpstr>
      <vt:lpstr>StorageClass</vt:lpstr>
      <vt:lpstr>PersistentVolume lifecycle</vt:lpstr>
      <vt:lpstr>PersistentVolume – Dynamic Provisioning</vt:lpstr>
      <vt:lpstr>PersistentVolume – Manual Provisioning</vt:lpstr>
      <vt:lpstr>PersistentVolume – Release</vt:lpstr>
      <vt:lpstr>PersistentVolume – Release</vt:lpstr>
      <vt:lpstr>Stateful applications</vt:lpstr>
      <vt:lpstr>Deployment</vt:lpstr>
      <vt:lpstr>Deployment</vt:lpstr>
      <vt:lpstr>Deployment</vt:lpstr>
      <vt:lpstr>StatefulSet</vt:lpstr>
      <vt:lpstr>StatefulSet</vt:lpstr>
      <vt:lpstr>Storage features</vt:lpstr>
      <vt:lpstr>LocalVolumes</vt:lpstr>
      <vt:lpstr>Resize</vt:lpstr>
      <vt:lpstr>Snapshots</vt:lpstr>
      <vt:lpstr>PowerPoint Presentation</vt:lpstr>
      <vt:lpstr>CSI = Container Storage Interface</vt:lpstr>
      <vt:lpstr>Before CSI</vt:lpstr>
      <vt:lpstr>Before CSI - problems</vt:lpstr>
      <vt:lpstr>CSI concept</vt:lpstr>
      <vt:lpstr>CSI exmaple</vt:lpstr>
      <vt:lpstr>CSI – materials</vt:lpstr>
      <vt:lpstr>PowerPoint Presentation</vt:lpstr>
      <vt:lpstr>Myth 1: Applications in containers must be stateless</vt:lpstr>
      <vt:lpstr>Myth 2: Writes done by container apps are slow</vt:lpstr>
      <vt:lpstr>Myth 3: storing data on k8s requires distributed storage</vt:lpstr>
      <vt:lpstr>Myth 4: Never run DB on k8s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Kubernetes Storage</dc:title>
  <dc:creator>Dyminski, Mateusz (Nokia - PL/Wroclaw)</dc:creator>
  <cp:lastModifiedBy>Dyminski, Mateusz (Nokia - PL/Wroclaw)</cp:lastModifiedBy>
  <cp:revision>1</cp:revision>
  <dcterms:created xsi:type="dcterms:W3CDTF">2019-09-08T20:30:01Z</dcterms:created>
  <dcterms:modified xsi:type="dcterms:W3CDTF">2019-09-08T20:40:24Z</dcterms:modified>
</cp:coreProperties>
</file>